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7" r:id="rId3"/>
    <p:sldId id="292" r:id="rId4"/>
    <p:sldId id="288" r:id="rId5"/>
    <p:sldId id="272" r:id="rId6"/>
    <p:sldId id="273" r:id="rId7"/>
    <p:sldId id="274" r:id="rId8"/>
  </p:sldIdLst>
  <p:sldSz cx="9144000" cy="6858000" type="screen4x3"/>
  <p:notesSz cx="6858000" cy="9144000"/>
  <p:custShowLst>
    <p:custShow name="شیرخشک" id="0">
      <p:sldLst/>
    </p:custShow>
    <p:custShow name="همسر" id="1">
      <p:sldLst/>
    </p:custShow>
    <p:custShow name="معده" id="2">
      <p:sldLst/>
    </p:custShow>
    <p:custShow name="قفسه" id="3">
      <p:sldLst/>
    </p:custShow>
    <p:custShow name="گرفتن پستان" id="4">
      <p:sldLst/>
    </p:custShow>
    <p:custShow name="همسر 2" id="5">
      <p:sldLst/>
    </p:custShow>
    <p:custShow name="کاهش وزن" id="6">
      <p:sldLst/>
    </p:custShow>
    <p:custShow name="الگوی متفاوت" id="7">
      <p:sldLst/>
    </p:custShow>
    <p:custShow name="تولید شیر" id="8">
      <p:sldLst/>
    </p:custShow>
    <p:custShow name="گریه" id="9">
      <p:sldLst/>
    </p:custShow>
    <p:custShow name="یک پستان" id="1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477" autoAdjust="0"/>
  </p:normalViewPr>
  <p:slideViewPr>
    <p:cSldViewPr>
      <p:cViewPr>
        <p:scale>
          <a:sx n="63" d="100"/>
          <a:sy n="63" d="100"/>
        </p:scale>
        <p:origin x="-2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32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4C769-1628-48DC-AFD5-17445118816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9878BD-BF79-4113-93C1-491FC2CC98D6}">
      <dgm:prSet custT="1"/>
      <dgm:spPr/>
      <dgm:t>
        <a:bodyPr/>
        <a:lstStyle/>
        <a:p>
          <a:pPr algn="ctr" rtl="1"/>
          <a:r>
            <a:rPr lang="fa-IR" sz="4400" dirty="0" smtClean="0">
              <a:cs typeface="B Nazanin" panose="00000400000000000000" pitchFamily="2" charset="-78"/>
            </a:rPr>
            <a:t>شیردهی</a:t>
          </a:r>
          <a:r>
            <a:rPr lang="fa-IR" sz="4400" baseline="0" dirty="0" smtClean="0">
              <a:cs typeface="B Nazanin" panose="00000400000000000000" pitchFamily="2" charset="-78"/>
            </a:rPr>
            <a:t> در کووید 19</a:t>
          </a:r>
          <a:endParaRPr lang="en-US" sz="4400" dirty="0">
            <a:cs typeface="B Nazanin" panose="00000400000000000000" pitchFamily="2" charset="-78"/>
          </a:endParaRPr>
        </a:p>
      </dgm:t>
    </dgm:pt>
    <dgm:pt modelId="{4C59332D-AF80-4E88-AAAA-5D6254AE0479}" type="parTrans" cxnId="{5743146A-ADFC-4F8A-99B3-AE81DE7C0A07}">
      <dgm:prSet/>
      <dgm:spPr/>
      <dgm:t>
        <a:bodyPr/>
        <a:lstStyle/>
        <a:p>
          <a:endParaRPr lang="en-US"/>
        </a:p>
      </dgm:t>
    </dgm:pt>
    <dgm:pt modelId="{87C10D42-3E42-427E-BFCC-DD75B8AA3307}" type="sibTrans" cxnId="{5743146A-ADFC-4F8A-99B3-AE81DE7C0A07}">
      <dgm:prSet/>
      <dgm:spPr/>
      <dgm:t>
        <a:bodyPr/>
        <a:lstStyle/>
        <a:p>
          <a:endParaRPr lang="en-US"/>
        </a:p>
      </dgm:t>
    </dgm:pt>
    <dgm:pt modelId="{E8D8B33F-7EA5-4BFA-927F-01950959E767}" type="pres">
      <dgm:prSet presAssocID="{75C4C769-1628-48DC-AFD5-1744511881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A3A310-BB5D-49EF-9F8C-2FDE90837BA8}" type="pres">
      <dgm:prSet presAssocID="{F79878BD-BF79-4113-93C1-491FC2CC98D6}" presName="parentText" presStyleLbl="node1" presStyleIdx="0" presStyleCnt="1" custLinFactNeighborX="3950" custLinFactNeighborY="833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43146A-ADFC-4F8A-99B3-AE81DE7C0A07}" srcId="{75C4C769-1628-48DC-AFD5-17445118816A}" destId="{F79878BD-BF79-4113-93C1-491FC2CC98D6}" srcOrd="0" destOrd="0" parTransId="{4C59332D-AF80-4E88-AAAA-5D6254AE0479}" sibTransId="{87C10D42-3E42-427E-BFCC-DD75B8AA3307}"/>
    <dgm:cxn modelId="{5C51D748-B666-4869-BD09-D721FE01779A}" type="presOf" srcId="{F79878BD-BF79-4113-93C1-491FC2CC98D6}" destId="{FAA3A310-BB5D-49EF-9F8C-2FDE90837BA8}" srcOrd="0" destOrd="0" presId="urn:microsoft.com/office/officeart/2005/8/layout/vList2"/>
    <dgm:cxn modelId="{6D62E458-4F7D-470E-A2C0-E17B1B8D0A54}" type="presOf" srcId="{75C4C769-1628-48DC-AFD5-17445118816A}" destId="{E8D8B33F-7EA5-4BFA-927F-01950959E767}" srcOrd="0" destOrd="0" presId="urn:microsoft.com/office/officeart/2005/8/layout/vList2"/>
    <dgm:cxn modelId="{F241516F-0B0E-41D1-8C93-2E671193EE3A}" type="presParOf" srcId="{E8D8B33F-7EA5-4BFA-927F-01950959E767}" destId="{FAA3A310-BB5D-49EF-9F8C-2FDE90837B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1A9726-F7F6-4106-A0AA-B7EE4544B2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5BC6C7-FB81-4B05-8010-FB93DBFAD684}">
      <dgm:prSet custT="1"/>
      <dgm:spPr/>
      <dgm:t>
        <a:bodyPr/>
        <a:lstStyle/>
        <a:p>
          <a:pPr algn="ctr" rtl="1"/>
          <a:r>
            <a:rPr lang="fa-I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شیردهی درمادر مشکوک و یا مبتلا به کووید 19 و چالش ها</a:t>
          </a:r>
          <a:endParaRPr lang="en-US" sz="3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928D3D0E-109C-4C4D-AD5C-DB459F9C7BCD}" type="parTrans" cxnId="{1E13DC17-5BF7-45DF-B4AC-812359A8DA28}">
      <dgm:prSet/>
      <dgm:spPr/>
      <dgm:t>
        <a:bodyPr/>
        <a:lstStyle/>
        <a:p>
          <a:endParaRPr lang="en-US" sz="4000"/>
        </a:p>
      </dgm:t>
    </dgm:pt>
    <dgm:pt modelId="{2F0C5617-BDC3-4B9C-89EC-4D86AFA94464}" type="sibTrans" cxnId="{1E13DC17-5BF7-45DF-B4AC-812359A8DA28}">
      <dgm:prSet/>
      <dgm:spPr/>
      <dgm:t>
        <a:bodyPr/>
        <a:lstStyle/>
        <a:p>
          <a:endParaRPr lang="en-US" sz="4000"/>
        </a:p>
      </dgm:t>
    </dgm:pt>
    <dgm:pt modelId="{6030CE97-E816-4045-A021-9688D30747EA}" type="pres">
      <dgm:prSet presAssocID="{751A9726-F7F6-4106-A0AA-B7EE4544B2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CBE56-C31B-4828-BB09-ACF2DA477AA2}" type="pres">
      <dgm:prSet presAssocID="{F55BC6C7-FB81-4B05-8010-FB93DBFAD684}" presName="parentText" presStyleLbl="node1" presStyleIdx="0" presStyleCnt="1" custScaleY="65811" custLinFactNeighborY="32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80714C-FA65-4A62-BAFA-6E5435A3D099}" type="presOf" srcId="{F55BC6C7-FB81-4B05-8010-FB93DBFAD684}" destId="{D9FCBE56-C31B-4828-BB09-ACF2DA477AA2}" srcOrd="0" destOrd="0" presId="urn:microsoft.com/office/officeart/2005/8/layout/vList2"/>
    <dgm:cxn modelId="{1E13DC17-5BF7-45DF-B4AC-812359A8DA28}" srcId="{751A9726-F7F6-4106-A0AA-B7EE4544B22F}" destId="{F55BC6C7-FB81-4B05-8010-FB93DBFAD684}" srcOrd="0" destOrd="0" parTransId="{928D3D0E-109C-4C4D-AD5C-DB459F9C7BCD}" sibTransId="{2F0C5617-BDC3-4B9C-89EC-4D86AFA94464}"/>
    <dgm:cxn modelId="{1177CA7E-6C56-4C71-9BEA-B4E0F8C29231}" type="presOf" srcId="{751A9726-F7F6-4106-A0AA-B7EE4544B22F}" destId="{6030CE97-E816-4045-A021-9688D30747EA}" srcOrd="0" destOrd="0" presId="urn:microsoft.com/office/officeart/2005/8/layout/vList2"/>
    <dgm:cxn modelId="{D59D38EA-3C1A-4CEB-907B-ED951793ED49}" type="presParOf" srcId="{6030CE97-E816-4045-A021-9688D30747EA}" destId="{D9FCBE56-C31B-4828-BB09-ACF2DA477A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1A9726-F7F6-4106-A0AA-B7EE4544B2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5BC6C7-FB81-4B05-8010-FB93DBFAD684}">
      <dgm:prSet custT="1"/>
      <dgm:spPr/>
      <dgm:t>
        <a:bodyPr/>
        <a:lstStyle/>
        <a:p>
          <a:pPr algn="ctr" rtl="1"/>
          <a:r>
            <a:rPr lang="fa-I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رعایت پروتکل های بهداشتی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928D3D0E-109C-4C4D-AD5C-DB459F9C7BCD}" type="parTrans" cxnId="{1E13DC17-5BF7-45DF-B4AC-812359A8DA28}">
      <dgm:prSet/>
      <dgm:spPr/>
      <dgm:t>
        <a:bodyPr/>
        <a:lstStyle/>
        <a:p>
          <a:endParaRPr lang="en-US" sz="4400"/>
        </a:p>
      </dgm:t>
    </dgm:pt>
    <dgm:pt modelId="{2F0C5617-BDC3-4B9C-89EC-4D86AFA94464}" type="sibTrans" cxnId="{1E13DC17-5BF7-45DF-B4AC-812359A8DA28}">
      <dgm:prSet/>
      <dgm:spPr/>
      <dgm:t>
        <a:bodyPr/>
        <a:lstStyle/>
        <a:p>
          <a:endParaRPr lang="en-US" sz="4400"/>
        </a:p>
      </dgm:t>
    </dgm:pt>
    <dgm:pt modelId="{6030CE97-E816-4045-A021-9688D30747EA}" type="pres">
      <dgm:prSet presAssocID="{751A9726-F7F6-4106-A0AA-B7EE4544B2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CBE56-C31B-4828-BB09-ACF2DA477AA2}" type="pres">
      <dgm:prSet presAssocID="{F55BC6C7-FB81-4B05-8010-FB93DBFAD684}" presName="parentText" presStyleLbl="node1" presStyleIdx="0" presStyleCnt="1" custScaleY="658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5BDB57-BEE1-4A2B-AA0B-56CB61990440}" type="presOf" srcId="{F55BC6C7-FB81-4B05-8010-FB93DBFAD684}" destId="{D9FCBE56-C31B-4828-BB09-ACF2DA477AA2}" srcOrd="0" destOrd="0" presId="urn:microsoft.com/office/officeart/2005/8/layout/vList2"/>
    <dgm:cxn modelId="{1E13DC17-5BF7-45DF-B4AC-812359A8DA28}" srcId="{751A9726-F7F6-4106-A0AA-B7EE4544B22F}" destId="{F55BC6C7-FB81-4B05-8010-FB93DBFAD684}" srcOrd="0" destOrd="0" parTransId="{928D3D0E-109C-4C4D-AD5C-DB459F9C7BCD}" sibTransId="{2F0C5617-BDC3-4B9C-89EC-4D86AFA94464}"/>
    <dgm:cxn modelId="{5F028CC2-EE32-40A1-A73A-3D3DD964AE20}" type="presOf" srcId="{751A9726-F7F6-4106-A0AA-B7EE4544B22F}" destId="{6030CE97-E816-4045-A021-9688D30747EA}" srcOrd="0" destOrd="0" presId="urn:microsoft.com/office/officeart/2005/8/layout/vList2"/>
    <dgm:cxn modelId="{2A2AB251-B3DB-47A8-A868-7D69E8895BB5}" type="presParOf" srcId="{6030CE97-E816-4045-A021-9688D30747EA}" destId="{D9FCBE56-C31B-4828-BB09-ACF2DA477A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1A9726-F7F6-4106-A0AA-B7EE4544B2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5BC6C7-FB81-4B05-8010-FB93DBFAD684}">
      <dgm:prSet custT="1"/>
      <dgm:spPr/>
      <dgm:t>
        <a:bodyPr/>
        <a:lstStyle/>
        <a:p>
          <a:pPr algn="ctr" rtl="1"/>
          <a:r>
            <a:rPr lang="fa-I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شیردهی در مادر مبتلا به کووید </a:t>
          </a:r>
          <a:r>
            <a:rPr lang="fa-IR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19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928D3D0E-109C-4C4D-AD5C-DB459F9C7BCD}" type="parTrans" cxnId="{1E13DC17-5BF7-45DF-B4AC-812359A8DA28}">
      <dgm:prSet/>
      <dgm:spPr/>
      <dgm:t>
        <a:bodyPr/>
        <a:lstStyle/>
        <a:p>
          <a:endParaRPr lang="en-US" sz="4400"/>
        </a:p>
      </dgm:t>
    </dgm:pt>
    <dgm:pt modelId="{2F0C5617-BDC3-4B9C-89EC-4D86AFA94464}" type="sibTrans" cxnId="{1E13DC17-5BF7-45DF-B4AC-812359A8DA28}">
      <dgm:prSet/>
      <dgm:spPr/>
      <dgm:t>
        <a:bodyPr/>
        <a:lstStyle/>
        <a:p>
          <a:endParaRPr lang="en-US" sz="4400"/>
        </a:p>
      </dgm:t>
    </dgm:pt>
    <dgm:pt modelId="{6030CE97-E816-4045-A021-9688D30747EA}" type="pres">
      <dgm:prSet presAssocID="{751A9726-F7F6-4106-A0AA-B7EE4544B2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CBE56-C31B-4828-BB09-ACF2DA477AA2}" type="pres">
      <dgm:prSet presAssocID="{F55BC6C7-FB81-4B05-8010-FB93DBFAD684}" presName="parentText" presStyleLbl="node1" presStyleIdx="0" presStyleCnt="1" custScaleY="658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BFA211-FB65-4D0E-96E8-D48E2AFF5737}" type="presOf" srcId="{751A9726-F7F6-4106-A0AA-B7EE4544B22F}" destId="{6030CE97-E816-4045-A021-9688D30747EA}" srcOrd="0" destOrd="0" presId="urn:microsoft.com/office/officeart/2005/8/layout/vList2"/>
    <dgm:cxn modelId="{1E13DC17-5BF7-45DF-B4AC-812359A8DA28}" srcId="{751A9726-F7F6-4106-A0AA-B7EE4544B22F}" destId="{F55BC6C7-FB81-4B05-8010-FB93DBFAD684}" srcOrd="0" destOrd="0" parTransId="{928D3D0E-109C-4C4D-AD5C-DB459F9C7BCD}" sibTransId="{2F0C5617-BDC3-4B9C-89EC-4D86AFA94464}"/>
    <dgm:cxn modelId="{83ADC054-EC62-4927-8B0C-13D3B916FA44}" type="presOf" srcId="{F55BC6C7-FB81-4B05-8010-FB93DBFAD684}" destId="{D9FCBE56-C31B-4828-BB09-ACF2DA477AA2}" srcOrd="0" destOrd="0" presId="urn:microsoft.com/office/officeart/2005/8/layout/vList2"/>
    <dgm:cxn modelId="{77F7418F-F9F9-437E-8807-98F7855D0609}" type="presParOf" srcId="{6030CE97-E816-4045-A021-9688D30747EA}" destId="{D9FCBE56-C31B-4828-BB09-ACF2DA477A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1A9726-F7F6-4106-A0AA-B7EE4544B2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5BC6C7-FB81-4B05-8010-FB93DBFAD684}">
      <dgm:prSet custT="1"/>
      <dgm:spPr/>
      <dgm:t>
        <a:bodyPr/>
        <a:lstStyle/>
        <a:p>
          <a:pPr algn="ctr" rtl="1"/>
          <a:r>
            <a:rPr lang="fa-I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مراقبت از  </a:t>
          </a:r>
          <a:r>
            <a:rPr lang="fa-I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شیرخوار 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928D3D0E-109C-4C4D-AD5C-DB459F9C7BCD}" type="parTrans" cxnId="{1E13DC17-5BF7-45DF-B4AC-812359A8DA28}">
      <dgm:prSet/>
      <dgm:spPr/>
      <dgm:t>
        <a:bodyPr/>
        <a:lstStyle/>
        <a:p>
          <a:endParaRPr lang="en-US" sz="4400"/>
        </a:p>
      </dgm:t>
    </dgm:pt>
    <dgm:pt modelId="{2F0C5617-BDC3-4B9C-89EC-4D86AFA94464}" type="sibTrans" cxnId="{1E13DC17-5BF7-45DF-B4AC-812359A8DA28}">
      <dgm:prSet/>
      <dgm:spPr/>
      <dgm:t>
        <a:bodyPr/>
        <a:lstStyle/>
        <a:p>
          <a:endParaRPr lang="en-US" sz="4400"/>
        </a:p>
      </dgm:t>
    </dgm:pt>
    <dgm:pt modelId="{6030CE97-E816-4045-A021-9688D30747EA}" type="pres">
      <dgm:prSet presAssocID="{751A9726-F7F6-4106-A0AA-B7EE4544B2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FCBE56-C31B-4828-BB09-ACF2DA477AA2}" type="pres">
      <dgm:prSet presAssocID="{F55BC6C7-FB81-4B05-8010-FB93DBFAD684}" presName="parentText" presStyleLbl="node1" presStyleIdx="0" presStyleCnt="1" custScaleY="658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9B78D8-ABB5-4703-9D02-B7717BC579E7}" type="presOf" srcId="{751A9726-F7F6-4106-A0AA-B7EE4544B22F}" destId="{6030CE97-E816-4045-A021-9688D30747EA}" srcOrd="0" destOrd="0" presId="urn:microsoft.com/office/officeart/2005/8/layout/vList2"/>
    <dgm:cxn modelId="{BCEFD463-3834-49AA-A052-AEAFA5CB7F46}" type="presOf" srcId="{F55BC6C7-FB81-4B05-8010-FB93DBFAD684}" destId="{D9FCBE56-C31B-4828-BB09-ACF2DA477AA2}" srcOrd="0" destOrd="0" presId="urn:microsoft.com/office/officeart/2005/8/layout/vList2"/>
    <dgm:cxn modelId="{1E13DC17-5BF7-45DF-B4AC-812359A8DA28}" srcId="{751A9726-F7F6-4106-A0AA-B7EE4544B22F}" destId="{F55BC6C7-FB81-4B05-8010-FB93DBFAD684}" srcOrd="0" destOrd="0" parTransId="{928D3D0E-109C-4C4D-AD5C-DB459F9C7BCD}" sibTransId="{2F0C5617-BDC3-4B9C-89EC-4D86AFA94464}"/>
    <dgm:cxn modelId="{1182DC22-69EE-4332-808C-27C67264146A}" type="presParOf" srcId="{6030CE97-E816-4045-A021-9688D30747EA}" destId="{D9FCBE56-C31B-4828-BB09-ACF2DA477AA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581BC1-07C7-4ED9-BB38-4C23FEEDFF1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8FB1C6-8BF0-45BC-97BB-448F58DA348F}">
      <dgm:prSet custT="1"/>
      <dgm:spPr/>
      <dgm:t>
        <a:bodyPr/>
        <a:lstStyle/>
        <a:p>
          <a:pPr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واکسیناسیون و شیردهی</a:t>
          </a:r>
          <a:endParaRPr lang="fa-IR" sz="2800" dirty="0" smtClean="0">
            <a:cs typeface="B Nazanin" panose="00000400000000000000" pitchFamily="2" charset="-78"/>
          </a:endParaRPr>
        </a:p>
      </dgm:t>
    </dgm:pt>
    <dgm:pt modelId="{62380203-77A1-40CE-80A0-C452DD63F99F}" type="parTrans" cxnId="{86E252E7-CBBB-45E8-BA75-98E510394544}">
      <dgm:prSet/>
      <dgm:spPr/>
      <dgm:t>
        <a:bodyPr/>
        <a:lstStyle/>
        <a:p>
          <a:endParaRPr lang="en-US" sz="1600"/>
        </a:p>
      </dgm:t>
    </dgm:pt>
    <dgm:pt modelId="{9ECC8DE4-4158-41DD-A30B-4EFA957152AB}" type="sibTrans" cxnId="{86E252E7-CBBB-45E8-BA75-98E510394544}">
      <dgm:prSet/>
      <dgm:spPr/>
      <dgm:t>
        <a:bodyPr/>
        <a:lstStyle/>
        <a:p>
          <a:endParaRPr lang="en-US" sz="1600"/>
        </a:p>
      </dgm:t>
    </dgm:pt>
    <dgm:pt modelId="{60692463-31D9-49E6-AE82-53DC73786BDC}" type="pres">
      <dgm:prSet presAssocID="{70581BC1-07C7-4ED9-BB38-4C23FEEDFF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0F5885-5DD9-44BA-8C68-D84ED6320BB8}" type="pres">
      <dgm:prSet presAssocID="{CE8FB1C6-8BF0-45BC-97BB-448F58DA348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E252E7-CBBB-45E8-BA75-98E510394544}" srcId="{70581BC1-07C7-4ED9-BB38-4C23FEEDFF17}" destId="{CE8FB1C6-8BF0-45BC-97BB-448F58DA348F}" srcOrd="0" destOrd="0" parTransId="{62380203-77A1-40CE-80A0-C452DD63F99F}" sibTransId="{9ECC8DE4-4158-41DD-A30B-4EFA957152AB}"/>
    <dgm:cxn modelId="{9F799D91-AB71-4627-9AF5-4E8CE91CD462}" type="presOf" srcId="{CE8FB1C6-8BF0-45BC-97BB-448F58DA348F}" destId="{2C0F5885-5DD9-44BA-8C68-D84ED6320BB8}" srcOrd="0" destOrd="0" presId="urn:microsoft.com/office/officeart/2005/8/layout/vList2"/>
    <dgm:cxn modelId="{22506875-0310-4D8F-BDF9-863C867148D9}" type="presOf" srcId="{70581BC1-07C7-4ED9-BB38-4C23FEEDFF17}" destId="{60692463-31D9-49E6-AE82-53DC73786BDC}" srcOrd="0" destOrd="0" presId="urn:microsoft.com/office/officeart/2005/8/layout/vList2"/>
    <dgm:cxn modelId="{AD72A0B7-5831-4806-8851-E2554DDDF78F}" type="presParOf" srcId="{60692463-31D9-49E6-AE82-53DC73786BDC}" destId="{2C0F5885-5DD9-44BA-8C68-D84ED6320BB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3A310-BB5D-49EF-9F8C-2FDE90837BA8}">
      <dsp:nvSpPr>
        <dsp:cNvPr id="0" name=""/>
        <dsp:cNvSpPr/>
      </dsp:nvSpPr>
      <dsp:spPr>
        <a:xfrm>
          <a:off x="0" y="1169"/>
          <a:ext cx="7772400" cy="7189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Nazanin" panose="00000400000000000000" pitchFamily="2" charset="-78"/>
            </a:rPr>
            <a:t>شیردهی</a:t>
          </a:r>
          <a:r>
            <a:rPr lang="fa-IR" sz="4400" kern="1200" baseline="0" dirty="0" smtClean="0">
              <a:cs typeface="B Nazanin" panose="00000400000000000000" pitchFamily="2" charset="-78"/>
            </a:rPr>
            <a:t> در کووید 19</a:t>
          </a:r>
          <a:endParaRPr lang="en-US" sz="4400" kern="1200" dirty="0">
            <a:cs typeface="B Nazanin" panose="00000400000000000000" pitchFamily="2" charset="-78"/>
          </a:endParaRPr>
        </a:p>
      </dsp:txBody>
      <dsp:txXfrm>
        <a:off x="35094" y="36263"/>
        <a:ext cx="7702212" cy="648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CBE56-C31B-4828-BB09-ACF2DA477AA2}">
      <dsp:nvSpPr>
        <dsp:cNvPr id="0" name=""/>
        <dsp:cNvSpPr/>
      </dsp:nvSpPr>
      <dsp:spPr>
        <a:xfrm>
          <a:off x="0" y="215903"/>
          <a:ext cx="8229600" cy="788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شیردهی درمادر مشکوک و یا مبتلا به کووید 19 و چالش ها</a:t>
          </a:r>
          <a:endParaRPr lang="en-US" sz="3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38490" y="254393"/>
        <a:ext cx="8152620" cy="7114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CBE56-C31B-4828-BB09-ACF2DA477AA2}">
      <dsp:nvSpPr>
        <dsp:cNvPr id="0" name=""/>
        <dsp:cNvSpPr/>
      </dsp:nvSpPr>
      <dsp:spPr>
        <a:xfrm>
          <a:off x="0" y="177265"/>
          <a:ext cx="8229600" cy="788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رعایت پروتکل های بهداشتی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38490" y="215755"/>
        <a:ext cx="8152620" cy="7114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CBE56-C31B-4828-BB09-ACF2DA477AA2}">
      <dsp:nvSpPr>
        <dsp:cNvPr id="0" name=""/>
        <dsp:cNvSpPr/>
      </dsp:nvSpPr>
      <dsp:spPr>
        <a:xfrm>
          <a:off x="0" y="177265"/>
          <a:ext cx="8229600" cy="788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شیردهی در مادر مبتلا به کووید </a:t>
          </a:r>
          <a:r>
            <a:rPr lang="fa-IR" sz="4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19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38490" y="215755"/>
        <a:ext cx="8152620" cy="7114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CBE56-C31B-4828-BB09-ACF2DA477AA2}">
      <dsp:nvSpPr>
        <dsp:cNvPr id="0" name=""/>
        <dsp:cNvSpPr/>
      </dsp:nvSpPr>
      <dsp:spPr>
        <a:xfrm>
          <a:off x="0" y="177265"/>
          <a:ext cx="8229600" cy="7884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مراقبت از  </a:t>
          </a:r>
          <a:r>
            <a:rPr lang="fa-IR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شیرخوار 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38490" y="215755"/>
        <a:ext cx="8152620" cy="7114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F5885-5DD9-44BA-8C68-D84ED6320BB8}">
      <dsp:nvSpPr>
        <dsp:cNvPr id="0" name=""/>
        <dsp:cNvSpPr/>
      </dsp:nvSpPr>
      <dsp:spPr>
        <a:xfrm>
          <a:off x="0" y="345"/>
          <a:ext cx="8229600" cy="1020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واکسیناسیون و شیردهی</a:t>
          </a:r>
          <a:endParaRPr lang="fa-IR" sz="2800" kern="1200" dirty="0" smtClean="0">
            <a:cs typeface="B Nazanin" panose="00000400000000000000" pitchFamily="2" charset="-78"/>
          </a:endParaRPr>
        </a:p>
      </dsp:txBody>
      <dsp:txXfrm>
        <a:off x="49796" y="50141"/>
        <a:ext cx="8130008" cy="920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24280-E477-4786-9B03-D2EE54D55FF3}" type="datetimeFigureOut">
              <a:rPr lang="en-US" smtClean="0"/>
              <a:pPr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ECD81-939C-4CA5-BF2A-70CF41977F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42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ECD81-939C-4CA5-BF2A-70CF41977F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ECD81-939C-4CA5-BF2A-70CF41977FC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7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>
                <a:defRPr/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22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3" descr="MOH logo.bmp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5257800"/>
            <a:ext cx="1482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4" descr="logo final moavenat copy.tif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3714744" y="304800"/>
            <a:ext cx="16367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ctr">
              <a:defRPr sz="4800" b="1">
                <a:solidFill>
                  <a:schemeClr val="tx2"/>
                </a:solidFill>
                <a:effectLst/>
                <a:cs typeface="B Yagut" pitchFamily="2" charset="-78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ctr">
              <a:buNone/>
              <a:defRPr b="1">
                <a:solidFill>
                  <a:schemeClr val="tx2"/>
                </a:solidFill>
                <a:cs typeface="B Yagut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6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322227-A2C0-497B-978A-3B850B4BB6DA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BB55B-7E47-4195-A2B7-D04E507ACA1E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99146C-F68F-4ECB-8711-0F2E60761E41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547C27-7494-4632-813B-7E944D519E37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15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>
                <a:defRPr/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rtl="1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22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3" descr="MOH logo.bmp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5257800"/>
            <a:ext cx="1482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4" descr="logo final moavenat copy.tif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3714744" y="304800"/>
            <a:ext cx="16367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ctr">
              <a:defRPr sz="4800" b="1">
                <a:solidFill>
                  <a:schemeClr val="tx2"/>
                </a:solidFill>
                <a:effectLst/>
                <a:cs typeface="B Yagut" pitchFamily="2" charset="-78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ctr">
              <a:buNone/>
              <a:defRPr b="1">
                <a:solidFill>
                  <a:schemeClr val="tx2"/>
                </a:solidFill>
                <a:cs typeface="B Yagut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6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 final moavenat copy.tif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7" b="26376"/>
          <a:stretch>
            <a:fillRect/>
          </a:stretch>
        </p:blipFill>
        <p:spPr bwMode="auto">
          <a:xfrm>
            <a:off x="2362200" y="1524000"/>
            <a:ext cx="4999038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B Yagut" pitchFamily="2" charset="-78"/>
              </a:defRPr>
            </a:lvl1pPr>
            <a:lvl2pPr>
              <a:defRPr>
                <a:cs typeface="B Yagut" pitchFamily="2" charset="-78"/>
              </a:defRPr>
            </a:lvl2pPr>
            <a:lvl3pPr>
              <a:defRPr>
                <a:cs typeface="B Yagut" pitchFamily="2" charset="-78"/>
              </a:defRPr>
            </a:lvl3pPr>
            <a:lvl4pPr>
              <a:defRPr>
                <a:cs typeface="B Yagut" pitchFamily="2" charset="-78"/>
              </a:defRPr>
            </a:lvl4pPr>
            <a:lvl5pPr>
              <a:defRPr>
                <a:cs typeface="B Yagut" pitchFamily="2" charset="-78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  <a:cs typeface="B Yagut" pitchFamily="2" charset="-78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9A681A-1B13-41B5-884C-C5D05421DE29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400" b="1">
                <a:latin typeface="+mn-lt"/>
                <a:cs typeface="B Yagut" pitchFamily="2" charset="-78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915E6-25D4-4478-83EA-8A1184D8A544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06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31DFCD-FB77-4DE6-B2CC-6FF203495E49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68ADEF-94E8-494B-BF1A-52E35ADF85C0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251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E59C7B-E2AB-4541-BAEF-8BAB74F8E652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0FEEC-C887-49A2-813C-0F3E191FE232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0D4AA-27D4-41C4-BFB2-16A2F1B8E079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92FDB1-4CDB-401A-97FA-64FF19B31A97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391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85E94A-5A99-4FEC-B3DB-79BC6CD116B4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7DEBB-8618-437D-A91E-D0446D021774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638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0FB47D-9166-4B36-BCF5-21BF2D92A47E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16D21-36F9-4973-9841-CC8DF3F0ED66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869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3E9E74-05A3-4366-A7D0-1E7D00D7C979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D23939-34E4-4D33-94D5-F50694E1FBFD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1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 final moavenat copy.tif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7" b="26376"/>
          <a:stretch>
            <a:fillRect/>
          </a:stretch>
        </p:blipFill>
        <p:spPr bwMode="auto">
          <a:xfrm>
            <a:off x="2362200" y="1524000"/>
            <a:ext cx="4999038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B Yagut" pitchFamily="2" charset="-78"/>
              </a:defRPr>
            </a:lvl1pPr>
            <a:lvl2pPr>
              <a:defRPr>
                <a:cs typeface="B Yagut" pitchFamily="2" charset="-78"/>
              </a:defRPr>
            </a:lvl2pPr>
            <a:lvl3pPr>
              <a:defRPr>
                <a:cs typeface="B Yagut" pitchFamily="2" charset="-78"/>
              </a:defRPr>
            </a:lvl3pPr>
            <a:lvl4pPr>
              <a:defRPr>
                <a:cs typeface="B Yagut" pitchFamily="2" charset="-78"/>
              </a:defRPr>
            </a:lvl4pPr>
            <a:lvl5pPr>
              <a:defRPr>
                <a:cs typeface="B Yagut" pitchFamily="2" charset="-78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  <a:cs typeface="B Yagut" pitchFamily="2" charset="-78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9A681A-1B13-41B5-884C-C5D05421DE29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 dirty="0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400" b="1">
                <a:latin typeface="+mn-lt"/>
                <a:cs typeface="B Yagut" pitchFamily="2" charset="-78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915E6-25D4-4478-83EA-8A1184D8A544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383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2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CBFC792-2CB2-4E05-9C4E-006BCEE2C476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A34DC4-E48F-490F-B258-50DFACCBB024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342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322227-A2C0-497B-978A-3B850B4BB6DA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BB55B-7E47-4195-A2B7-D04E507ACA1E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81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99146C-F68F-4ECB-8711-0F2E60761E41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547C27-7494-4632-813B-7E944D519E37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36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31DFCD-FB77-4DE6-B2CC-6FF203495E49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68ADEF-94E8-494B-BF1A-52E35ADF85C0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511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E59C7B-E2AB-4541-BAEF-8BAB74F8E652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0FEEC-C887-49A2-813C-0F3E191FE232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42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0D4AA-27D4-41C4-BFB2-16A2F1B8E079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92FDB1-4CDB-401A-97FA-64FF19B31A97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1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85E94A-5A99-4FEC-B3DB-79BC6CD116B4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7DEBB-8618-437D-A91E-D0446D021774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82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0FB47D-9166-4B36-BCF5-21BF2D92A47E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16D21-36F9-4973-9841-CC8DF3F0ED66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3E9E74-05A3-4366-A7D0-1E7D00D7C979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black"/>
                </a:solidFill>
              </a:rPr>
              <a:t>معاونت بهداشت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D23939-34E4-4D33-94D5-F50694E1FBFD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00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2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CBFC792-2CB2-4E05-9C4E-006BCEE2C476}" type="datetime8">
              <a:rPr lang="fa-IR">
                <a:solidFill>
                  <a:prstClr val="white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>
                <a:solidFill>
                  <a:prstClr val="white"/>
                </a:solidFill>
              </a:rPr>
              <a:t>معاونت بهداشت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A34DC4-E48F-490F-B258-50DFACCBB024}" type="slidenum">
              <a:rPr lang="fa-I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708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logo final moavenat copy.tif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2209800" y="1600200"/>
            <a:ext cx="4800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8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4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D5BEAAF-77F3-4B9E-83D4-7AFADA4381AE}" type="datetime8">
              <a:rPr lang="fa-IR">
                <a:solidFill>
                  <a:prstClr val="black"/>
                </a:solidFill>
              </a:rPr>
              <a:pPr>
                <a:defRPr/>
              </a:pPr>
              <a:t>اوت 2، 21</a:t>
            </a:fld>
            <a:endParaRPr lang="fa-IR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B Zar" pitchFamily="2" charset="-78"/>
              </a:defRPr>
            </a:lvl1pPr>
            <a:extLst/>
          </a:lstStyle>
          <a:p>
            <a:pPr>
              <a:defRPr/>
            </a:pPr>
            <a:fld id="{3B8F6583-93DF-424E-A836-9A068112C1F4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  <p:pic>
        <p:nvPicPr>
          <p:cNvPr id="1037" name="Picture 15" descr="MOH logo.bmp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943600"/>
            <a:ext cx="987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574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+mj-lt"/>
          <a:ea typeface="+mj-ea"/>
          <a:cs typeface="B Yagut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B Yagut" pitchFamily="2" charset="-78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B Yagut" pitchFamily="2" charset="-78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B Yagut" pitchFamily="2" charset="-78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B Yagut" pitchFamily="2" charset="-78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B Yagut" pitchFamily="2" charset="-78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logo final moavenat copy.tif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2209800" y="1600200"/>
            <a:ext cx="4800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r" rtl="1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8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4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 dirty="0" err="1" smtClean="0">
                <a:solidFill>
                  <a:prstClr val="black"/>
                </a:solidFill>
              </a:rPr>
              <a:t>Dr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ravari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fa-IR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B Zar" pitchFamily="2" charset="-78"/>
              </a:defRPr>
            </a:lvl1pPr>
            <a:extLst/>
          </a:lstStyle>
          <a:p>
            <a:pPr>
              <a:defRPr/>
            </a:pPr>
            <a:fld id="{3B8F6583-93DF-424E-A836-9A068112C1F4}" type="slidenum">
              <a:rPr lang="fa-I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a-IR">
              <a:solidFill>
                <a:prstClr val="black"/>
              </a:solidFill>
            </a:endParaRPr>
          </a:p>
        </p:txBody>
      </p:sp>
      <p:pic>
        <p:nvPicPr>
          <p:cNvPr id="1037" name="Picture 15" descr="MOH logo.bmp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943600"/>
            <a:ext cx="987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925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+mj-lt"/>
          <a:ea typeface="+mj-ea"/>
          <a:cs typeface="B Yagut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B Yagut" pitchFamily="2" charset="-78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B Yagut" pitchFamily="2" charset="-78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B Yagut" pitchFamily="2" charset="-78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B Yagut" pitchFamily="2" charset="-78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B Yagut" pitchFamily="2" charset="-78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895600"/>
            <a:ext cx="8991600" cy="838200"/>
          </a:xfrm>
        </p:spPr>
        <p:txBody>
          <a:bodyPr>
            <a:noAutofit/>
          </a:bodyPr>
          <a:lstStyle/>
          <a:p>
            <a:r>
              <a:rPr lang="fa-IR" sz="4000" dirty="0" smtClean="0">
                <a:solidFill>
                  <a:schemeClr val="tx1"/>
                </a:solidFill>
                <a:cs typeface="B Nazanin" panose="00000400000000000000" pitchFamily="2" charset="-78"/>
              </a:rPr>
              <a:t>  </a:t>
            </a:r>
            <a:endParaRPr lang="en-US" sz="40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51204530"/>
              </p:ext>
            </p:extLst>
          </p:nvPr>
        </p:nvGraphicFramePr>
        <p:xfrm>
          <a:off x="683568" y="1844824"/>
          <a:ext cx="777240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27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9271692"/>
              </p:ext>
            </p:extLst>
          </p:nvPr>
        </p:nvGraphicFramePr>
        <p:xfrm>
          <a:off x="457200" y="22860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382000" cy="4724400"/>
          </a:xfrm>
        </p:spPr>
        <p:txBody>
          <a:bodyPr/>
          <a:lstStyle/>
          <a:p>
            <a:pPr lvl="0"/>
            <a:endParaRPr lang="fa-IR" sz="2800" dirty="0" smtClean="0"/>
          </a:p>
          <a:p>
            <a:pPr lvl="0"/>
            <a:r>
              <a:rPr lang="fa-IR" sz="2800" dirty="0" smtClean="0"/>
              <a:t>تماس </a:t>
            </a:r>
            <a:r>
              <a:rPr lang="fa-IR" sz="2800" dirty="0"/>
              <a:t>پوست با پوست بعد از </a:t>
            </a:r>
            <a:r>
              <a:rPr lang="fa-IR" sz="2800" dirty="0" smtClean="0"/>
              <a:t>زایمان</a:t>
            </a:r>
          </a:p>
          <a:p>
            <a:pPr marL="109537" lvl="0" indent="0">
              <a:buNone/>
            </a:pPr>
            <a:endParaRPr lang="fa-IR" sz="2800" dirty="0"/>
          </a:p>
          <a:p>
            <a:pPr lvl="0"/>
            <a:r>
              <a:rPr lang="fa-IR" sz="2800" b="1" dirty="0">
                <a:cs typeface="B Nazanin" panose="00000400000000000000" pitchFamily="2" charset="-78"/>
              </a:rPr>
              <a:t>رعایت پروتکل های بهداشتی </a:t>
            </a:r>
            <a:endParaRPr lang="fa-IR" sz="2800" dirty="0"/>
          </a:p>
          <a:p>
            <a:endParaRPr lang="fa-IR" altLang="en-US" sz="2800" dirty="0" smtClean="0">
              <a:cs typeface="B Nazanin" panose="00000400000000000000" pitchFamily="2" charset="-78"/>
            </a:endParaRPr>
          </a:p>
          <a:p>
            <a:r>
              <a:rPr lang="fa-IR" altLang="en-US" sz="2800" dirty="0" smtClean="0">
                <a:cs typeface="B Nazanin" panose="00000400000000000000" pitchFamily="2" charset="-78"/>
              </a:rPr>
              <a:t>نحوه شیردهی در فرد مبتلا</a:t>
            </a:r>
          </a:p>
          <a:p>
            <a:endParaRPr lang="fa-IR" altLang="en-US" sz="2800" dirty="0">
              <a:cs typeface="B Nazanin" panose="00000400000000000000" pitchFamily="2" charset="-78"/>
            </a:endParaRPr>
          </a:p>
          <a:p>
            <a:r>
              <a:rPr lang="fa-IR" altLang="en-US" sz="2800" dirty="0" smtClean="0">
                <a:cs typeface="B Nazanin" panose="00000400000000000000" pitchFamily="2" charset="-78"/>
              </a:rPr>
              <a:t>واکسیناسیون و شیردهی</a:t>
            </a:r>
            <a:endParaRPr lang="ar-SA" alt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634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71600" y="1447800"/>
            <a:ext cx="6248400" cy="4800600"/>
          </a:xfrm>
        </p:spPr>
        <p:txBody>
          <a:bodyPr/>
          <a:lstStyle/>
          <a:p>
            <a:pPr lvl="0"/>
            <a:r>
              <a:rPr lang="fa-IR" sz="2400" b="1" dirty="0">
                <a:cs typeface="B Nazanin" panose="00000400000000000000" pitchFamily="2" charset="-78"/>
              </a:rPr>
              <a:t>در صورتی که مادر بر روی قفسه سینه و پستان خود عطسه یا سرفه نموده،توصیه می شود قبل از شیردهی و تماس پوست با پوست ،سطح قفسه سینه مادر با آب و صابون شسته </a:t>
            </a:r>
            <a:r>
              <a:rPr lang="fa-IR" sz="2400" b="1" dirty="0" smtClean="0">
                <a:cs typeface="B Nazanin" panose="00000400000000000000" pitchFamily="2" charset="-78"/>
              </a:rPr>
              <a:t>شود.</a:t>
            </a:r>
          </a:p>
          <a:p>
            <a:pPr lvl="0"/>
            <a:endParaRPr lang="fa-IR" sz="2400" b="1" dirty="0">
              <a:cs typeface="B Nazanin" panose="00000400000000000000" pitchFamily="2" charset="-78"/>
            </a:endParaRPr>
          </a:p>
          <a:p>
            <a:pPr lvl="0"/>
            <a:r>
              <a:rPr lang="fa-IR" sz="2400" b="1" dirty="0" smtClean="0">
                <a:cs typeface="B Nazanin" panose="00000400000000000000" pitchFamily="2" charset="-78"/>
              </a:rPr>
              <a:t>مادر از ماسک مناسب (ترجیحا ماسک سه لایه جراحی بند دار) استفاده کند</a:t>
            </a:r>
          </a:p>
          <a:p>
            <a:pPr lvl="0"/>
            <a:r>
              <a:rPr lang="fa-IR" sz="2400" b="1" dirty="0" smtClean="0">
                <a:cs typeface="B Nazanin" panose="00000400000000000000" pitchFamily="2" charset="-78"/>
              </a:rPr>
              <a:t>پس از مرطوب شدن ماسک ،آن را عوض کند</a:t>
            </a:r>
          </a:p>
          <a:p>
            <a:pPr lvl="0"/>
            <a:endParaRPr lang="fa-IR" sz="2400" b="1" dirty="0">
              <a:cs typeface="B Nazanin" panose="00000400000000000000" pitchFamily="2" charset="-78"/>
            </a:endParaRPr>
          </a:p>
          <a:p>
            <a:pPr lvl="0"/>
            <a:r>
              <a:rPr lang="fa-IR" sz="2400" b="1" dirty="0" smtClean="0">
                <a:cs typeface="B Nazanin" panose="00000400000000000000" pitchFamily="2" charset="-78"/>
              </a:rPr>
              <a:t>دستمال آغشته به ترشحات تنفسی خود را بطور صحیح ،دفع نماید</a:t>
            </a:r>
            <a:endParaRPr lang="en-US" sz="2400" b="1" dirty="0">
              <a:cs typeface="B Nazanin" panose="00000400000000000000" pitchFamily="2" charset="-78"/>
            </a:endParaRPr>
          </a:p>
          <a:p>
            <a:endParaRPr lang="fa-IR" sz="2400" b="1" dirty="0">
              <a:cs typeface="B Nazanin" panose="00000400000000000000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0856637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3069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r>
              <a:rPr lang="fa-IR" sz="2800" dirty="0" smtClean="0">
                <a:cs typeface="B Nazanin" panose="00000400000000000000" pitchFamily="2" charset="-78"/>
              </a:rPr>
              <a:t>در صورت شک به ابتلا یا ابتلاء قطعی به کووید 19 ،مادر می تواند با رعایت پروتکل های بهداشتی نوزاد خود را شیر دهد</a:t>
            </a:r>
            <a:endParaRPr lang="fa-IR" sz="2800" dirty="0" smtClean="0">
              <a:cs typeface="B Nazanin" panose="00000400000000000000" pitchFamily="2" charset="-78"/>
            </a:endParaRPr>
          </a:p>
          <a:p>
            <a:r>
              <a:rPr lang="fa-IR" sz="2800" u="sng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در صورتی که مادر مبتلا به کرونا قادر به شیردهی نیست </a:t>
            </a:r>
            <a:r>
              <a:rPr lang="fa-IR" sz="2800" dirty="0" smtClean="0">
                <a:cs typeface="B Nazanin" panose="00000400000000000000" pitchFamily="2" charset="-78"/>
              </a:rPr>
              <a:t> و حال مساعدی ندارد باید </a:t>
            </a:r>
            <a:r>
              <a:rPr lang="fa-IR" sz="2800" dirty="0">
                <a:cs typeface="B Nazanin" panose="00000400000000000000" pitchFamily="2" charset="-78"/>
              </a:rPr>
              <a:t>یک مراقب </a:t>
            </a:r>
            <a:r>
              <a:rPr lang="fa-IR" sz="2800" dirty="0" smtClean="0">
                <a:cs typeface="B Nazanin" panose="00000400000000000000" pitchFamily="2" charset="-78"/>
              </a:rPr>
              <a:t>سالم شیر وی را دوشیده و به شیرخوار بخوراند</a:t>
            </a:r>
          </a:p>
          <a:p>
            <a:pPr marL="109537" indent="0">
              <a:buNone/>
            </a:pPr>
            <a:endParaRPr lang="fa-IR" sz="2800" dirty="0">
              <a:cs typeface="B Nazanin" panose="00000400000000000000" pitchFamily="2" charset="-78"/>
            </a:endParaRPr>
          </a:p>
          <a:p>
            <a:r>
              <a:rPr lang="fa-IR" sz="2800" dirty="0" smtClean="0">
                <a:cs typeface="B Nazanin" panose="00000400000000000000" pitchFamily="2" charset="-78"/>
              </a:rPr>
              <a:t>در صورت بدحال بودن </a:t>
            </a:r>
            <a:r>
              <a:rPr lang="fa-IR" sz="2800" dirty="0" smtClean="0">
                <a:cs typeface="B Nazanin" panose="00000400000000000000" pitchFamily="2" charset="-78"/>
              </a:rPr>
              <a:t>مادر، </a:t>
            </a:r>
            <a:r>
              <a:rPr lang="fa-IR" sz="2800" dirty="0" smtClean="0">
                <a:cs typeface="B Nazanin" panose="00000400000000000000" pitchFamily="2" charset="-78"/>
              </a:rPr>
              <a:t>از شیر اهدایی بانک شیر و یا شیر دایه استفاده شود ،در صورت عدم دسترسی ،استفاده از </a:t>
            </a:r>
            <a:r>
              <a:rPr lang="fa-IR" sz="2800" dirty="0" smtClean="0">
                <a:cs typeface="B Nazanin" panose="00000400000000000000" pitchFamily="2" charset="-78"/>
              </a:rPr>
              <a:t>فرمولا بصورت موقت  </a:t>
            </a:r>
            <a:r>
              <a:rPr lang="fa-IR" sz="2800" dirty="0" smtClean="0">
                <a:cs typeface="B Nazanin" panose="00000400000000000000" pitchFamily="2" charset="-78"/>
              </a:rPr>
              <a:t>بلامانع است</a:t>
            </a:r>
          </a:p>
          <a:p>
            <a:endParaRPr lang="fa-IR" sz="2000" u="sng" dirty="0" smtClean="0">
              <a:cs typeface="B Nazanin" panose="00000400000000000000" pitchFamily="2" charset="-78"/>
            </a:endParaRPr>
          </a:p>
          <a:p>
            <a:endParaRPr lang="fa-IR" sz="2000" u="sng" dirty="0">
              <a:cs typeface="B Nazanin" panose="00000400000000000000" pitchFamily="2" charset="-78"/>
            </a:endParaRPr>
          </a:p>
          <a:p>
            <a:endParaRPr lang="fa-IR" sz="2000" u="sng" dirty="0">
              <a:cs typeface="B Nazanin" panose="00000400000000000000" pitchFamily="2" charset="-78"/>
            </a:endParaRPr>
          </a:p>
          <a:p>
            <a:endParaRPr lang="fa-IR" sz="2000" u="sng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27415964"/>
              </p:ext>
            </p:extLst>
          </p:nvPr>
        </p:nvGraphicFramePr>
        <p:xfrm>
          <a:off x="457200" y="15240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2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fa-IR" sz="2400" dirty="0" smtClean="0">
              <a:cs typeface="B Nazanin" panose="00000400000000000000" pitchFamily="2" charset="-78"/>
            </a:endParaRPr>
          </a:p>
          <a:p>
            <a:pPr lvl="1"/>
            <a:r>
              <a:rPr lang="fa-IR" sz="2400" dirty="0" smtClean="0">
                <a:cs typeface="B Nazanin" panose="00000400000000000000" pitchFamily="2" charset="-78"/>
              </a:rPr>
              <a:t>نوزاد  ترجیحا در اتاق بزرگی با فاصله حداقل 2 متر از مادر نگهداری شود</a:t>
            </a:r>
          </a:p>
          <a:p>
            <a:pPr lvl="1"/>
            <a:endParaRPr lang="fa-IR" sz="2400" dirty="0">
              <a:cs typeface="B Nazanin" panose="00000400000000000000" pitchFamily="2" charset="-78"/>
            </a:endParaRPr>
          </a:p>
          <a:p>
            <a:pPr lvl="1"/>
            <a:r>
              <a:rPr lang="fa-IR" sz="2400" dirty="0" smtClean="0">
                <a:cs typeface="B Nazanin" panose="00000400000000000000" pitchFamily="2" charset="-78"/>
              </a:rPr>
              <a:t>بین مادر و نوزاد پرده پلاستیکی شفاف به عنوان حائل استفاده شود</a:t>
            </a:r>
          </a:p>
          <a:p>
            <a:pPr lvl="1"/>
            <a:endParaRPr lang="fa-IR" sz="2400" dirty="0">
              <a:cs typeface="B Nazanin" panose="00000400000000000000" pitchFamily="2" charset="-78"/>
            </a:endParaRPr>
          </a:p>
          <a:p>
            <a:pPr lvl="1"/>
            <a:r>
              <a:rPr lang="fa-IR" sz="2400" dirty="0" smtClean="0">
                <a:cs typeface="B Nazanin" panose="00000400000000000000" pitchFamily="2" charset="-78"/>
              </a:rPr>
              <a:t>در صورت نیاز به شیردهی ،مراقب سالم به مادر برای در آغوش گرفتن شیرخوار </a:t>
            </a:r>
          </a:p>
          <a:p>
            <a:pPr marL="109537" indent="0">
              <a:buNone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     کمک کند</a:t>
            </a:r>
          </a:p>
          <a:p>
            <a:pPr marL="109537" indent="0"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marL="109537" indent="0">
              <a:buNone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    </a:t>
            </a:r>
            <a:endParaRPr lang="fa-IR" sz="2400" dirty="0">
              <a:cs typeface="B Nazanin" panose="00000400000000000000" pitchFamily="2" charset="-78"/>
            </a:endParaRPr>
          </a:p>
          <a:p>
            <a:pPr marL="109537" indent="0">
              <a:buNone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    </a:t>
            </a:r>
          </a:p>
          <a:p>
            <a:pPr marL="109537" indent="0">
              <a:buNone/>
            </a:pPr>
            <a:endParaRPr lang="fa-IR" sz="2400" dirty="0">
              <a:cs typeface="B Nazanin" panose="00000400000000000000" pitchFamily="2" charset="-78"/>
            </a:endParaRPr>
          </a:p>
          <a:p>
            <a:pPr marL="109537" indent="0">
              <a:buNone/>
            </a:pPr>
            <a:endParaRPr lang="fa-IR" sz="2800" dirty="0" smtClean="0">
              <a:cs typeface="B Nazanin" panose="00000400000000000000" pitchFamily="2" charset="-78"/>
            </a:endParaRPr>
          </a:p>
          <a:p>
            <a:endParaRPr lang="fa-IR" sz="2800" dirty="0" smtClean="0">
              <a:cs typeface="B Nazanin" panose="00000400000000000000" pitchFamily="2" charset="-78"/>
            </a:endParaRPr>
          </a:p>
          <a:p>
            <a:endParaRPr lang="en-US" sz="2800" dirty="0">
              <a:cs typeface="B Nazanin" panose="00000400000000000000" pitchFamily="2" charset="-7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50711745"/>
              </p:ext>
            </p:extLst>
          </p:nvPr>
        </p:nvGraphicFramePr>
        <p:xfrm>
          <a:off x="457200" y="22860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229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600200"/>
            <a:ext cx="7696200" cy="4767262"/>
          </a:xfrm>
        </p:spPr>
        <p:txBody>
          <a:bodyPr/>
          <a:lstStyle/>
          <a:p>
            <a:pPr marL="623887" indent="-514350">
              <a:buFont typeface="+mj-lt"/>
              <a:buAutoNum type="arabicPeriod"/>
            </a:pPr>
            <a:endParaRPr lang="fa-IR" sz="2400" b="1" dirty="0" smtClean="0">
              <a:cs typeface="B Nazanin" panose="00000400000000000000" pitchFamily="2" charset="-78"/>
            </a:endParaRPr>
          </a:p>
          <a:p>
            <a:pPr marL="623887" indent="-514350">
              <a:buFont typeface="+mj-lt"/>
              <a:buAutoNum type="arabicPeriod"/>
            </a:pPr>
            <a:r>
              <a:rPr lang="fa-IR" sz="2400" b="1" dirty="0" smtClean="0">
                <a:cs typeface="B Nazanin" panose="00000400000000000000" pitchFamily="2" charset="-78"/>
              </a:rPr>
              <a:t> مادر شیرده مجاز به تزریق واکسن آسترازنکا یا  سینوفارم می باشد</a:t>
            </a:r>
          </a:p>
          <a:p>
            <a:pPr marL="623887" indent="-514350">
              <a:buFont typeface="+mj-lt"/>
              <a:buAutoNum type="arabicPeriod"/>
            </a:pPr>
            <a:endParaRPr lang="fa-IR" sz="2400" b="1" dirty="0">
              <a:cs typeface="B Nazanin" panose="00000400000000000000" pitchFamily="2" charset="-78"/>
            </a:endParaRPr>
          </a:p>
          <a:p>
            <a:pPr marL="623887" indent="-514350">
              <a:buFont typeface="+mj-lt"/>
              <a:buAutoNum type="arabicPeriod"/>
            </a:pPr>
            <a:endParaRPr lang="fa-IR" sz="2400" b="1" dirty="0" smtClean="0">
              <a:cs typeface="B Nazanin" panose="00000400000000000000" pitchFamily="2" charset="-78"/>
            </a:endParaRPr>
          </a:p>
          <a:p>
            <a:pPr marL="623887" indent="-514350">
              <a:buFont typeface="+mj-lt"/>
              <a:buAutoNum type="arabicPeriod"/>
            </a:pPr>
            <a:r>
              <a:rPr lang="fa-IR" sz="2400" b="1" dirty="0" smtClean="0">
                <a:cs typeface="B Nazanin" panose="00000400000000000000" pitchFamily="2" charset="-78"/>
              </a:rPr>
              <a:t>واکسن باید 42 روز پس از زایمان تزریق گردد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15883669"/>
              </p:ext>
            </p:extLst>
          </p:nvPr>
        </p:nvGraphicFramePr>
        <p:xfrm>
          <a:off x="457200" y="274638"/>
          <a:ext cx="8229600" cy="1020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1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رمت اسلايد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فرمت اسلايد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279</Words>
  <Application>Microsoft Office PowerPoint</Application>
  <PresentationFormat>On-screen Show (4:3)</PresentationFormat>
  <Paragraphs>46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  <vt:variant>
        <vt:lpstr>Custom Shows</vt:lpstr>
      </vt:variant>
      <vt:variant>
        <vt:i4>11</vt:i4>
      </vt:variant>
    </vt:vector>
  </HeadingPairs>
  <TitlesOfParts>
    <vt:vector size="19" baseType="lpstr">
      <vt:lpstr>فرمت اسلايد</vt:lpstr>
      <vt:lpstr>1_فرمت اسلايد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شیرخشک</vt:lpstr>
      <vt:lpstr>همسر</vt:lpstr>
      <vt:lpstr>معده</vt:lpstr>
      <vt:lpstr>قفسه</vt:lpstr>
      <vt:lpstr>گرفتن پستان</vt:lpstr>
      <vt:lpstr>همسر 2</vt:lpstr>
      <vt:lpstr>کاهش وزن</vt:lpstr>
      <vt:lpstr>الگوی متفاوت</vt:lpstr>
      <vt:lpstr>تولید شیر</vt:lpstr>
      <vt:lpstr>گریه</vt:lpstr>
      <vt:lpstr>یک پستان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Ravari</dc:creator>
  <cp:lastModifiedBy>زهرا تفکری</cp:lastModifiedBy>
  <cp:revision>280</cp:revision>
  <dcterms:created xsi:type="dcterms:W3CDTF">2006-08-16T00:00:00Z</dcterms:created>
  <dcterms:modified xsi:type="dcterms:W3CDTF">2021-08-02T18:36:27Z</dcterms:modified>
</cp:coreProperties>
</file>